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02" y="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573F661-9ADF-49EF-B2B7-C4101CC0D48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6ADA5B-E001-40AD-AAE3-73441EA97128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Harapan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5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Jika</a:t>
            </a:r>
            <a:r>
              <a:rPr lang="en-US" dirty="0"/>
              <a:t> 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peubah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</a:t>
            </a:r>
            <a:r>
              <a:rPr lang="en-US" dirty="0" err="1"/>
              <a:t>diskret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massa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p(x),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X {E[X]},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it-IT" dirty="0"/>
              <a:t>E[X] = </a:t>
            </a:r>
            <a:endParaRPr lang="it-IT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/>
              <a:t>Nilai harapan ini dinamakan rata – rata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0423575"/>
              </p:ext>
            </p:extLst>
          </p:nvPr>
        </p:nvGraphicFramePr>
        <p:xfrm>
          <a:off x="2514600" y="3581400"/>
          <a:ext cx="1676400" cy="1005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520474" imgH="317362" progId="Equation.3">
                  <p:embed/>
                </p:oleObj>
              </mc:Choice>
              <mc:Fallback>
                <p:oleObj name="Equation" r:id="rId3" imgW="520474" imgH="31736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581400"/>
                        <a:ext cx="1676400" cy="10058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50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Hitung nilai harapan dari  peubah acak X yang mempunyai kemungkinan nilai 0 dan 1 dengan p(X=0)= p(X=1) = ½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Jawab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X </a:t>
            </a:r>
            <a:r>
              <a:rPr lang="en-US" dirty="0" err="1"/>
              <a:t>adalah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686618"/>
              </p:ext>
            </p:extLst>
          </p:nvPr>
        </p:nvGraphicFramePr>
        <p:xfrm>
          <a:off x="1524000" y="4419600"/>
          <a:ext cx="558529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2527300" imgH="444500" progId="Equation.3">
                  <p:embed/>
                </p:oleObj>
              </mc:Choice>
              <mc:Fallback>
                <p:oleObj name="Equation" r:id="rId3" imgW="25273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419600"/>
                        <a:ext cx="5585298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631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Hitung</a:t>
            </a:r>
            <a:r>
              <a:rPr lang="en-US" dirty="0"/>
              <a:t> E[X] </a:t>
            </a:r>
            <a:r>
              <a:rPr lang="en-US" dirty="0" err="1"/>
              <a:t>bila</a:t>
            </a:r>
            <a:r>
              <a:rPr lang="en-US" dirty="0"/>
              <a:t> 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/>
              <a:t>outcome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melemparkan</a:t>
            </a:r>
            <a:r>
              <a:rPr lang="en-US" dirty="0"/>
              <a:t> </a:t>
            </a:r>
            <a:r>
              <a:rPr lang="en-US" dirty="0" err="1"/>
              <a:t>dadu</a:t>
            </a:r>
            <a:r>
              <a:rPr lang="en-US" dirty="0"/>
              <a:t> yang </a:t>
            </a:r>
            <a:r>
              <a:rPr lang="en-US" dirty="0" err="1"/>
              <a:t>setimbang</a:t>
            </a:r>
            <a:endParaRPr lang="en-US" dirty="0"/>
          </a:p>
          <a:p>
            <a:pPr marL="0" indent="0">
              <a:buNone/>
            </a:pPr>
            <a:r>
              <a:rPr lang="en-US" b="1" dirty="0" err="1"/>
              <a:t>Jawab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    =</a:t>
            </a:r>
            <a:r>
              <a:rPr lang="en-US" sz="3200" dirty="0"/>
              <a:t>21/6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338648"/>
              </p:ext>
            </p:extLst>
          </p:nvPr>
        </p:nvGraphicFramePr>
        <p:xfrm>
          <a:off x="1371600" y="3352800"/>
          <a:ext cx="2542162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3" imgW="1066337" imgH="444307" progId="Equation.3">
                  <p:embed/>
                </p:oleObj>
              </mc:Choice>
              <mc:Fallback>
                <p:oleObj name="Equation" r:id="rId3" imgW="1066337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352800"/>
                        <a:ext cx="2542162" cy="106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7549511"/>
              </p:ext>
            </p:extLst>
          </p:nvPr>
        </p:nvGraphicFramePr>
        <p:xfrm>
          <a:off x="1752600" y="4572000"/>
          <a:ext cx="6934200" cy="596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5" imgW="3213100" imgH="203200" progId="Equation.3">
                  <p:embed/>
                </p:oleObj>
              </mc:Choice>
              <mc:Fallback>
                <p:oleObj name="Equation" r:id="rId5" imgW="32131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572000"/>
                        <a:ext cx="6934200" cy="5964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7217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Peubah</a:t>
            </a:r>
            <a:r>
              <a:rPr lang="en-US" dirty="0" smtClean="0"/>
              <a:t> </a:t>
            </a:r>
            <a:r>
              <a:rPr lang="en-US" dirty="0" err="1" smtClean="0"/>
              <a:t>Acak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Definisi</a:t>
            </a:r>
            <a:r>
              <a:rPr lang="en-US" b="1" dirty="0"/>
              <a:t> </a:t>
            </a:r>
            <a:endParaRPr lang="en-US" b="1" dirty="0" smtClean="0"/>
          </a:p>
          <a:p>
            <a:pPr marL="0" indent="0"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X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peubah</a:t>
            </a:r>
            <a:r>
              <a:rPr lang="en-US" dirty="0" smtClean="0"/>
              <a:t> </a:t>
            </a:r>
            <a:r>
              <a:rPr lang="en-US" dirty="0" err="1" smtClean="0"/>
              <a:t>acak</a:t>
            </a:r>
            <a:r>
              <a:rPr lang="en-US" dirty="0" smtClean="0"/>
              <a:t> </a:t>
            </a:r>
            <a:r>
              <a:rPr lang="en-US" dirty="0" err="1" smtClean="0"/>
              <a:t>diskret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massa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p(X) </a:t>
            </a:r>
            <a:r>
              <a:rPr lang="en-US" dirty="0" err="1" smtClean="0"/>
              <a:t>dan</a:t>
            </a:r>
            <a:r>
              <a:rPr lang="en-US" dirty="0" smtClean="0"/>
              <a:t> g(X)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peubah</a:t>
            </a:r>
            <a:r>
              <a:rPr lang="en-US" dirty="0" smtClean="0"/>
              <a:t> </a:t>
            </a:r>
            <a:r>
              <a:rPr lang="en-US" dirty="0" err="1" smtClean="0"/>
              <a:t>acak</a:t>
            </a:r>
            <a:r>
              <a:rPr lang="en-US" dirty="0" smtClean="0"/>
              <a:t> X,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g(X) </a:t>
            </a:r>
            <a:r>
              <a:rPr lang="en-US" dirty="0" err="1" smtClean="0"/>
              <a:t>adalah</a:t>
            </a:r>
            <a:endParaRPr lang="en-US" dirty="0" smtClean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sz="3200" dirty="0" smtClean="0"/>
              <a:t>E[g(X</a:t>
            </a:r>
            <a:r>
              <a:rPr lang="it-IT" sz="3200" dirty="0"/>
              <a:t>)] = </a:t>
            </a: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519479"/>
              </p:ext>
            </p:extLst>
          </p:nvPr>
        </p:nvGraphicFramePr>
        <p:xfrm>
          <a:off x="2209801" y="4114800"/>
          <a:ext cx="2362200" cy="986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3" imgW="748975" imgH="317362" progId="Equation.3">
                  <p:embed/>
                </p:oleObj>
              </mc:Choice>
              <mc:Fallback>
                <p:oleObj name="Equation" r:id="rId3" imgW="748975" imgH="317362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4114800"/>
                        <a:ext cx="2362200" cy="98674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4910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2 </a:t>
            </a:r>
            <a:r>
              <a:rPr lang="en-US" dirty="0" err="1"/>
              <a:t>koin</a:t>
            </a:r>
            <a:r>
              <a:rPr lang="en-US" dirty="0"/>
              <a:t> </a:t>
            </a:r>
            <a:r>
              <a:rPr lang="en-US" dirty="0" err="1"/>
              <a:t>dilemparkan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Y= X</a:t>
            </a:r>
            <a:r>
              <a:rPr lang="en-US" baseline="30000" dirty="0"/>
              <a:t>2</a:t>
            </a:r>
            <a:r>
              <a:rPr lang="en-US" dirty="0"/>
              <a:t>, </a:t>
            </a:r>
            <a:r>
              <a:rPr lang="en-US" dirty="0" err="1"/>
              <a:t>Hitung</a:t>
            </a:r>
            <a:r>
              <a:rPr lang="en-US" dirty="0"/>
              <a:t> E[Y</a:t>
            </a:r>
            <a:r>
              <a:rPr lang="en-US" dirty="0" smtClean="0"/>
              <a:t>]</a:t>
            </a:r>
          </a:p>
          <a:p>
            <a:pPr marL="0" indent="0">
              <a:buNone/>
            </a:pPr>
            <a:r>
              <a:rPr lang="en-US" dirty="0" err="1" smtClean="0"/>
              <a:t>Jawab</a:t>
            </a:r>
            <a:endParaRPr lang="en-US" dirty="0" smtClean="0"/>
          </a:p>
          <a:p>
            <a:pPr marL="0" indent="0">
              <a:buNone/>
            </a:pPr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X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P(X=0) = ¼ ; P(X=1)= ½; P(X=2) = ¼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524563"/>
              </p:ext>
            </p:extLst>
          </p:nvPr>
        </p:nvGraphicFramePr>
        <p:xfrm>
          <a:off x="761999" y="4343400"/>
          <a:ext cx="75725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3276600" imgH="431800" progId="Equation.3">
                  <p:embed/>
                </p:oleObj>
              </mc:Choice>
              <mc:Fallback>
                <p:oleObj name="Equation" r:id="rId3" imgW="3276600" imgH="4318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1999" y="4343400"/>
                        <a:ext cx="7572587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466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peubah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it-IT" dirty="0" smtClean="0"/>
              <a:t>Hitung </a:t>
            </a:r>
            <a:r>
              <a:rPr lang="it-IT" dirty="0"/>
              <a:t>E(Y), E(1/Y) dan E(Y</a:t>
            </a:r>
            <a:r>
              <a:rPr lang="it-IT" baseline="30000" dirty="0"/>
              <a:t>2</a:t>
            </a:r>
            <a:r>
              <a:rPr lang="it-IT" dirty="0"/>
              <a:t>-1</a:t>
            </a:r>
            <a:r>
              <a:rPr lang="it-IT" dirty="0" smtClean="0"/>
              <a:t>).</a:t>
            </a:r>
          </a:p>
          <a:p>
            <a:pPr marL="0" indent="0">
              <a:buNone/>
            </a:pPr>
            <a:r>
              <a:rPr lang="it-IT" dirty="0" smtClean="0"/>
              <a:t>Jawab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144634"/>
              </p:ext>
            </p:extLst>
          </p:nvPr>
        </p:nvGraphicFramePr>
        <p:xfrm>
          <a:off x="1143000" y="2819082"/>
          <a:ext cx="6934199" cy="12090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76118"/>
                <a:gridCol w="1438645"/>
                <a:gridCol w="1439812"/>
                <a:gridCol w="1439812"/>
                <a:gridCol w="1439812"/>
              </a:tblGrid>
              <a:tr h="330200"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P(y)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1/8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1/4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3/8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1/4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136302"/>
              </p:ext>
            </p:extLst>
          </p:nvPr>
        </p:nvGraphicFramePr>
        <p:xfrm>
          <a:off x="762000" y="4724400"/>
          <a:ext cx="22440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1054100" imgH="469900" progId="Equation.3">
                  <p:embed/>
                </p:oleObj>
              </mc:Choice>
              <mc:Fallback>
                <p:oleObj name="Equation" r:id="rId3" imgW="10541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724400"/>
                        <a:ext cx="2244012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221163"/>
              </p:ext>
            </p:extLst>
          </p:nvPr>
        </p:nvGraphicFramePr>
        <p:xfrm>
          <a:off x="1524001" y="5791200"/>
          <a:ext cx="5715000" cy="4364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5" imgW="2616200" imgH="203200" progId="Equation.3">
                  <p:embed/>
                </p:oleObj>
              </mc:Choice>
              <mc:Fallback>
                <p:oleObj name="Equation" r:id="rId5" imgW="26162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1" y="5791200"/>
                        <a:ext cx="5715000" cy="4364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9309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= </a:t>
            </a:r>
            <a:r>
              <a:rPr lang="en-US" dirty="0"/>
              <a:t>(1/1)(1/8)+(1/2)(1/4)+(1/3)(3/8)+(1/4)(1/4) = 5/8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  = </a:t>
            </a:r>
            <a:r>
              <a:rPr lang="en-US" dirty="0"/>
              <a:t>(1</a:t>
            </a:r>
            <a:r>
              <a:rPr lang="en-US" baseline="30000" dirty="0"/>
              <a:t>2</a:t>
            </a:r>
            <a:r>
              <a:rPr lang="en-US" dirty="0"/>
              <a:t>-1)(1/8)+(2</a:t>
            </a:r>
            <a:r>
              <a:rPr lang="en-US" baseline="30000" dirty="0"/>
              <a:t>2</a:t>
            </a:r>
            <a:r>
              <a:rPr lang="en-US" dirty="0"/>
              <a:t>-1)(1/4)+(3</a:t>
            </a:r>
            <a:r>
              <a:rPr lang="en-US" baseline="30000" dirty="0"/>
              <a:t>2</a:t>
            </a:r>
            <a:r>
              <a:rPr lang="en-US" dirty="0"/>
              <a:t> - 1)(3/8)+(4</a:t>
            </a:r>
            <a:r>
              <a:rPr lang="en-US" baseline="30000" dirty="0"/>
              <a:t>2</a:t>
            </a:r>
            <a:r>
              <a:rPr lang="en-US" dirty="0"/>
              <a:t>-1)(1/4)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38708"/>
              </p:ext>
            </p:extLst>
          </p:nvPr>
        </p:nvGraphicFramePr>
        <p:xfrm>
          <a:off x="685800" y="1905000"/>
          <a:ext cx="3093099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3" imgW="1459866" imgH="469696" progId="Equation.3">
                  <p:embed/>
                </p:oleObj>
              </mc:Choice>
              <mc:Fallback>
                <p:oleObj name="Equation" r:id="rId3" imgW="1459866" imgH="469696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05000"/>
                        <a:ext cx="3093099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596603"/>
              </p:ext>
            </p:extLst>
          </p:nvPr>
        </p:nvGraphicFramePr>
        <p:xfrm>
          <a:off x="762000" y="3352800"/>
          <a:ext cx="3810000" cy="101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5" imgW="1752600" imgH="469900" progId="Equation.3">
                  <p:embed/>
                </p:oleObj>
              </mc:Choice>
              <mc:Fallback>
                <p:oleObj name="Equation" r:id="rId5" imgW="1752600" imgH="469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52800"/>
                        <a:ext cx="3810000" cy="10146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2862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Definisi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Jika</a:t>
            </a:r>
            <a:r>
              <a:rPr lang="en-US" dirty="0"/>
              <a:t> X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peubah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rata-rata </a:t>
            </a:r>
            <a:r>
              <a:rPr lang="en-US" dirty="0">
                <a:sym typeface="Symbol"/>
              </a:rPr>
              <a:t>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ragam</a:t>
            </a:r>
            <a:r>
              <a:rPr lang="en-US" dirty="0"/>
              <a:t>  </a:t>
            </a:r>
            <a:r>
              <a:rPr lang="en-US" dirty="0" err="1"/>
              <a:t>dari</a:t>
            </a:r>
            <a:r>
              <a:rPr lang="en-US" dirty="0"/>
              <a:t> X (</a:t>
            </a:r>
            <a:r>
              <a:rPr lang="en-US" dirty="0" err="1"/>
              <a:t>Var</a:t>
            </a:r>
            <a:r>
              <a:rPr lang="en-US" dirty="0"/>
              <a:t>(X))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it-IT" dirty="0"/>
              <a:t>Var (X) = E[(X-</a:t>
            </a:r>
            <a:r>
              <a:rPr lang="en-US" dirty="0">
                <a:sym typeface="Symbol"/>
              </a:rPr>
              <a:t></a:t>
            </a:r>
            <a:r>
              <a:rPr lang="it-IT" dirty="0"/>
              <a:t>)</a:t>
            </a:r>
            <a:r>
              <a:rPr lang="it-IT" baseline="30000" dirty="0"/>
              <a:t>2</a:t>
            </a:r>
            <a:r>
              <a:rPr lang="it-IT" dirty="0"/>
              <a:t>]</a:t>
            </a:r>
            <a:endParaRPr lang="en-US" dirty="0"/>
          </a:p>
          <a:p>
            <a:pPr marL="0" indent="0">
              <a:buNone/>
            </a:pPr>
            <a:r>
              <a:rPr lang="it-IT" dirty="0"/>
              <a:t>Dengan rumus hitung Var (X) = E[X</a:t>
            </a:r>
            <a:r>
              <a:rPr lang="it-IT" baseline="30000" dirty="0"/>
              <a:t>2</a:t>
            </a:r>
            <a:r>
              <a:rPr lang="it-IT" dirty="0"/>
              <a:t>] – (E[X])</a:t>
            </a:r>
            <a:r>
              <a:rPr lang="it-IT" baseline="30000" dirty="0"/>
              <a:t>2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11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Hitung Ragam dari X bila X menyatakan </a:t>
            </a:r>
            <a:r>
              <a:rPr lang="it-IT" i="1" dirty="0"/>
              <a:t>outcome</a:t>
            </a:r>
            <a:r>
              <a:rPr lang="it-IT" dirty="0"/>
              <a:t> bila sebuah dadu </a:t>
            </a:r>
            <a:r>
              <a:rPr lang="it-IT" dirty="0" smtClean="0"/>
              <a:t>dilempar</a:t>
            </a:r>
          </a:p>
          <a:p>
            <a:pPr marL="0" indent="0">
              <a:buNone/>
            </a:pPr>
            <a:r>
              <a:rPr lang="it-IT" dirty="0" smtClean="0"/>
              <a:t>Jawab</a:t>
            </a:r>
          </a:p>
          <a:p>
            <a:pPr marL="0" indent="0">
              <a:buNone/>
            </a:pPr>
            <a:r>
              <a:rPr lang="it-IT" dirty="0"/>
              <a:t>Var (X) =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it-IT" dirty="0" smtClean="0"/>
              <a:t>	= </a:t>
            </a:r>
            <a:r>
              <a:rPr lang="it-IT" dirty="0"/>
              <a:t>(1-21/6)</a:t>
            </a:r>
            <a:r>
              <a:rPr lang="it-IT" baseline="30000" dirty="0"/>
              <a:t>2</a:t>
            </a:r>
            <a:r>
              <a:rPr lang="it-IT" dirty="0"/>
              <a:t>(1/6) + (2-21/6)</a:t>
            </a:r>
            <a:r>
              <a:rPr lang="it-IT" baseline="30000" dirty="0"/>
              <a:t>2</a:t>
            </a:r>
            <a:r>
              <a:rPr lang="it-IT" dirty="0"/>
              <a:t>(1/6) + (3-21/6)</a:t>
            </a:r>
            <a:r>
              <a:rPr lang="it-IT" baseline="30000" dirty="0"/>
              <a:t>2</a:t>
            </a:r>
            <a:r>
              <a:rPr lang="it-IT" dirty="0"/>
              <a:t>(1/6) </a:t>
            </a:r>
            <a:endParaRPr lang="en-US" dirty="0"/>
          </a:p>
          <a:p>
            <a:pPr marL="0" indent="0">
              <a:buNone/>
            </a:pPr>
            <a:r>
              <a:rPr lang="it-IT" dirty="0"/>
              <a:t>   </a:t>
            </a:r>
            <a:r>
              <a:rPr lang="it-IT" dirty="0" smtClean="0"/>
              <a:t>	+ </a:t>
            </a:r>
            <a:r>
              <a:rPr lang="it-IT" dirty="0"/>
              <a:t>(4-21/6)</a:t>
            </a:r>
            <a:r>
              <a:rPr lang="it-IT" baseline="30000" dirty="0"/>
              <a:t>2</a:t>
            </a:r>
            <a:r>
              <a:rPr lang="it-IT" dirty="0"/>
              <a:t>(1/6) + (5-21/6)</a:t>
            </a:r>
            <a:r>
              <a:rPr lang="it-IT" baseline="30000" dirty="0"/>
              <a:t>2</a:t>
            </a:r>
            <a:r>
              <a:rPr lang="it-IT" dirty="0"/>
              <a:t>(1/6) + (6-21/6)</a:t>
            </a:r>
            <a:r>
              <a:rPr lang="it-IT" baseline="30000" dirty="0"/>
              <a:t>2</a:t>
            </a:r>
            <a:r>
              <a:rPr lang="it-IT" dirty="0"/>
              <a:t>(1/6)</a:t>
            </a:r>
            <a:endParaRPr lang="en-US" dirty="0"/>
          </a:p>
          <a:p>
            <a:pPr marL="0" indent="0">
              <a:buNone/>
            </a:pPr>
            <a:r>
              <a:rPr lang="it-IT" dirty="0" smtClean="0"/>
              <a:t>	= </a:t>
            </a:r>
            <a:r>
              <a:rPr lang="it-IT" dirty="0"/>
              <a:t>105/36</a:t>
            </a: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1671254"/>
              </p:ext>
            </p:extLst>
          </p:nvPr>
        </p:nvGraphicFramePr>
        <p:xfrm>
          <a:off x="1905000" y="3048000"/>
          <a:ext cx="2297349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3" imgW="1040948" imgH="444307" progId="Equation.3">
                  <p:embed/>
                </p:oleObj>
              </mc:Choice>
              <mc:Fallback>
                <p:oleObj name="Equation" r:id="rId3" imgW="1040948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048000"/>
                        <a:ext cx="2297349" cy="9906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11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Bila diketahui sebaran peluang dari peuabh acak X adalah seperti yang tercantum di tabel berikut ini, hitung nilai harapan dan ragam dari peubah acak X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err="1" smtClean="0"/>
              <a:t>Jawab</a:t>
            </a:r>
            <a:r>
              <a:rPr lang="en-US" b="1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E(X) </a:t>
            </a:r>
            <a:r>
              <a:rPr lang="en-US" dirty="0" smtClean="0"/>
              <a:t>=                 </a:t>
            </a:r>
            <a:r>
              <a:rPr lang="en-US" dirty="0"/>
              <a:t>= 0(1/8) + 1(1/4) + 2(3/8) + 3(1/4</a:t>
            </a:r>
            <a:r>
              <a:rPr lang="en-US" dirty="0" smtClean="0"/>
              <a:t>) = </a:t>
            </a:r>
            <a:r>
              <a:rPr lang="en-US" dirty="0"/>
              <a:t>1.75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299783"/>
              </p:ext>
            </p:extLst>
          </p:nvPr>
        </p:nvGraphicFramePr>
        <p:xfrm>
          <a:off x="685800" y="3200400"/>
          <a:ext cx="7315200" cy="9658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462302"/>
                <a:gridCol w="1462302"/>
                <a:gridCol w="1463532"/>
                <a:gridCol w="1463532"/>
                <a:gridCol w="1463532"/>
              </a:tblGrid>
              <a:tr h="0"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P(x)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1/8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1/4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effectLst/>
                          <a:latin typeface="Times New Roman"/>
                          <a:ea typeface="Times New Roman"/>
                        </a:rPr>
                        <a:t>3/8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4572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effectLst/>
                          <a:latin typeface="Times New Roman"/>
                          <a:ea typeface="Times New Roman"/>
                        </a:rPr>
                        <a:t>1/4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9854616"/>
              </p:ext>
            </p:extLst>
          </p:nvPr>
        </p:nvGraphicFramePr>
        <p:xfrm>
          <a:off x="1600200" y="4419600"/>
          <a:ext cx="1219200" cy="955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3" imgW="571252" imgH="444307" progId="Equation.3">
                  <p:embed/>
                </p:oleObj>
              </mc:Choice>
              <mc:Fallback>
                <p:oleObj name="Equation" r:id="rId3" imgW="571252" imgH="444307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4419600"/>
                        <a:ext cx="1219200" cy="9550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009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 (0 – 1.75)</a:t>
            </a:r>
            <a:r>
              <a:rPr lang="en-US" baseline="30000" dirty="0"/>
              <a:t>2</a:t>
            </a:r>
            <a:r>
              <a:rPr lang="en-US" dirty="0"/>
              <a:t> (1/8) + (1 – 1.75)</a:t>
            </a:r>
            <a:r>
              <a:rPr lang="en-US" baseline="30000" dirty="0"/>
              <a:t>2</a:t>
            </a:r>
            <a:r>
              <a:rPr lang="en-US" dirty="0"/>
              <a:t> (1/4) +(2 – 1.75)</a:t>
            </a:r>
            <a:r>
              <a:rPr lang="en-US" baseline="30000" dirty="0"/>
              <a:t>2</a:t>
            </a:r>
            <a:r>
              <a:rPr lang="en-US" dirty="0"/>
              <a:t> (3/8)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+ </a:t>
            </a:r>
            <a:r>
              <a:rPr lang="en-US" dirty="0"/>
              <a:t>(3 – 1.75)</a:t>
            </a:r>
            <a:r>
              <a:rPr lang="en-US" baseline="30000" dirty="0"/>
              <a:t>2</a:t>
            </a:r>
            <a:r>
              <a:rPr lang="en-US" dirty="0"/>
              <a:t> (1/4) </a:t>
            </a:r>
          </a:p>
          <a:p>
            <a:pPr marL="0" indent="0">
              <a:buNone/>
            </a:pPr>
            <a:r>
              <a:rPr lang="en-US" dirty="0"/>
              <a:t>= 0.9375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751720"/>
              </p:ext>
            </p:extLst>
          </p:nvPr>
        </p:nvGraphicFramePr>
        <p:xfrm>
          <a:off x="609599" y="1828800"/>
          <a:ext cx="5105401" cy="967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2362200" imgH="444500" progId="Equation.3">
                  <p:embed/>
                </p:oleObj>
              </mc:Choice>
              <mc:Fallback>
                <p:oleObj name="Equation" r:id="rId3" imgW="23622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599" y="1828800"/>
                        <a:ext cx="5105401" cy="9675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3941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Sifat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harapan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Misalkan c adalah suatu konstanta, maka E(c) = </a:t>
            </a:r>
            <a:r>
              <a:rPr lang="it-IT" dirty="0" smtClean="0"/>
              <a:t>c</a:t>
            </a:r>
          </a:p>
          <a:p>
            <a:r>
              <a:rPr lang="it-IT" dirty="0"/>
              <a:t>Misalkan g(X) adalah fungsi dari peubah acak X dan c adalah suatu konstanta, maka</a:t>
            </a:r>
            <a:endParaRPr lang="en-US" dirty="0"/>
          </a:p>
          <a:p>
            <a:pPr marL="0" indent="0">
              <a:buNone/>
            </a:pPr>
            <a:r>
              <a:rPr lang="it-IT" dirty="0" smtClean="0"/>
              <a:t>	E[cg(X</a:t>
            </a:r>
            <a:r>
              <a:rPr lang="it-IT" dirty="0"/>
              <a:t>)] = cE[g(X</a:t>
            </a:r>
            <a:r>
              <a:rPr lang="it-IT" dirty="0" smtClean="0"/>
              <a:t>)]</a:t>
            </a:r>
          </a:p>
          <a:p>
            <a:r>
              <a:rPr lang="en-US" dirty="0" err="1"/>
              <a:t>Misalkan</a:t>
            </a:r>
            <a:r>
              <a:rPr lang="en-US" dirty="0"/>
              <a:t> g</a:t>
            </a:r>
            <a:r>
              <a:rPr lang="en-US" baseline="-25000" dirty="0"/>
              <a:t>1</a:t>
            </a:r>
            <a:r>
              <a:rPr lang="en-US" dirty="0"/>
              <a:t>(X), g</a:t>
            </a:r>
            <a:r>
              <a:rPr lang="en-US" baseline="-25000" dirty="0"/>
              <a:t>2</a:t>
            </a:r>
            <a:r>
              <a:rPr lang="en-US" dirty="0"/>
              <a:t>(X), ..., </a:t>
            </a:r>
            <a:r>
              <a:rPr lang="en-US" dirty="0" err="1"/>
              <a:t>g</a:t>
            </a:r>
            <a:r>
              <a:rPr lang="en-US" baseline="-25000" dirty="0" err="1"/>
              <a:t>k</a:t>
            </a:r>
            <a:r>
              <a:rPr lang="en-US" dirty="0"/>
              <a:t>(X) </a:t>
            </a:r>
            <a:r>
              <a:rPr lang="en-US" dirty="0" err="1"/>
              <a:t>adalah</a:t>
            </a:r>
            <a:r>
              <a:rPr lang="en-US" dirty="0"/>
              <a:t> k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peubah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X, </a:t>
            </a:r>
            <a:r>
              <a:rPr lang="en-US" dirty="0" err="1"/>
              <a:t>maka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it-IT" dirty="0" smtClean="0"/>
              <a:t>	E[g</a:t>
            </a:r>
            <a:r>
              <a:rPr lang="it-IT" baseline="-25000" dirty="0" smtClean="0"/>
              <a:t>1</a:t>
            </a:r>
            <a:r>
              <a:rPr lang="it-IT" dirty="0" smtClean="0"/>
              <a:t>(X</a:t>
            </a:r>
            <a:r>
              <a:rPr lang="it-IT" dirty="0"/>
              <a:t>) + g</a:t>
            </a:r>
            <a:r>
              <a:rPr lang="it-IT" baseline="-25000" dirty="0"/>
              <a:t>2</a:t>
            </a:r>
            <a:r>
              <a:rPr lang="it-IT" dirty="0"/>
              <a:t>(X) + ...+ g</a:t>
            </a:r>
            <a:r>
              <a:rPr lang="it-IT" baseline="-25000" dirty="0"/>
              <a:t>k</a:t>
            </a:r>
            <a:r>
              <a:rPr lang="it-IT" dirty="0"/>
              <a:t>(X)] = E[g</a:t>
            </a:r>
            <a:r>
              <a:rPr lang="it-IT" baseline="-25000" dirty="0"/>
              <a:t>1</a:t>
            </a:r>
            <a:r>
              <a:rPr lang="it-IT" dirty="0"/>
              <a:t>(X)] + E[g</a:t>
            </a:r>
            <a:r>
              <a:rPr lang="it-IT" baseline="-25000" dirty="0"/>
              <a:t>2</a:t>
            </a:r>
            <a:r>
              <a:rPr lang="it-IT" dirty="0"/>
              <a:t>(X)] + </a:t>
            </a:r>
            <a:r>
              <a:rPr lang="it-IT" dirty="0" smtClean="0"/>
              <a:t>	...+ </a:t>
            </a:r>
            <a:r>
              <a:rPr lang="it-IT" dirty="0"/>
              <a:t>E[g</a:t>
            </a:r>
            <a:r>
              <a:rPr lang="it-IT" baseline="-25000" dirty="0"/>
              <a:t>k</a:t>
            </a:r>
            <a:r>
              <a:rPr lang="it-IT" dirty="0"/>
              <a:t>(X</a:t>
            </a:r>
            <a:r>
              <a:rPr lang="it-IT" dirty="0" smtClean="0"/>
              <a:t>)]</a:t>
            </a:r>
          </a:p>
          <a:p>
            <a:r>
              <a:rPr lang="it-IT" dirty="0"/>
              <a:t>Var (X) = E[(X-µ)</a:t>
            </a:r>
            <a:r>
              <a:rPr lang="it-IT" baseline="30000" dirty="0"/>
              <a:t>2</a:t>
            </a:r>
            <a:r>
              <a:rPr lang="it-IT" dirty="0"/>
              <a:t>] = E(X</a:t>
            </a:r>
            <a:r>
              <a:rPr lang="it-IT" baseline="30000" dirty="0"/>
              <a:t>2</a:t>
            </a:r>
            <a:r>
              <a:rPr lang="it-IT" dirty="0"/>
              <a:t>) - </a:t>
            </a:r>
            <a:r>
              <a:rPr lang="en-US" dirty="0">
                <a:sym typeface="Symbol"/>
              </a:rPr>
              <a:t></a:t>
            </a:r>
            <a:r>
              <a:rPr lang="it-IT" baseline="30000" dirty="0"/>
              <a:t>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20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Harapan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Peubah</a:t>
            </a:r>
            <a:r>
              <a:rPr lang="en-US" dirty="0"/>
              <a:t> </a:t>
            </a:r>
            <a:r>
              <a:rPr lang="en-US" dirty="0" err="1"/>
              <a:t>Acak</a:t>
            </a:r>
            <a:r>
              <a:rPr lang="en-US" dirty="0"/>
              <a:t> </a:t>
            </a:r>
            <a:r>
              <a:rPr lang="en-US" dirty="0" err="1"/>
              <a:t>Kontinu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Nilai harapan dari peubah acak kontinu X adalah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752662"/>
              </p:ext>
            </p:extLst>
          </p:nvPr>
        </p:nvGraphicFramePr>
        <p:xfrm>
          <a:off x="990598" y="2438400"/>
          <a:ext cx="2634343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3" imgW="1155700" imgH="469900" progId="Equation.3">
                  <p:embed/>
                </p:oleObj>
              </mc:Choice>
              <mc:Fallback>
                <p:oleObj name="Equation" r:id="rId3" imgW="11557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598" y="2438400"/>
                        <a:ext cx="2634343" cy="106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48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Peubah</a:t>
            </a:r>
            <a:r>
              <a:rPr lang="en-US" dirty="0" smtClean="0"/>
              <a:t> </a:t>
            </a:r>
            <a:r>
              <a:rPr lang="en-US" dirty="0" err="1" smtClean="0"/>
              <a:t>Acak</a:t>
            </a:r>
            <a:r>
              <a:rPr lang="en-US" dirty="0" smtClean="0"/>
              <a:t> X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kepekatan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harapan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X</a:t>
            </a:r>
          </a:p>
          <a:p>
            <a:pPr marL="0" indent="0">
              <a:buNone/>
            </a:pPr>
            <a:r>
              <a:rPr lang="en-US" dirty="0" err="1" smtClean="0"/>
              <a:t>Jawab</a:t>
            </a:r>
            <a:r>
              <a:rPr lang="en-US" dirty="0" smtClean="0"/>
              <a:t>: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743200"/>
            <a:ext cx="4896600" cy="1806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257800"/>
            <a:ext cx="4493172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02224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977</TotalTime>
  <Words>385</Words>
  <Application>Microsoft Office PowerPoint</Application>
  <PresentationFormat>On-screen Show (4:3)</PresentationFormat>
  <Paragraphs>101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Flow</vt:lpstr>
      <vt:lpstr>Equation</vt:lpstr>
      <vt:lpstr>Nilai Harapan</vt:lpstr>
      <vt:lpstr>Definisi</vt:lpstr>
      <vt:lpstr>Contoh</vt:lpstr>
      <vt:lpstr>PowerPoint Presentation</vt:lpstr>
      <vt:lpstr>Nilai Harapan Fungsi Peubah Acak</vt:lpstr>
      <vt:lpstr>Contoh</vt:lpstr>
      <vt:lpstr>Contoh</vt:lpstr>
      <vt:lpstr>PowerPoint Presentation</vt:lpstr>
      <vt:lpstr>Definisi</vt:lpstr>
      <vt:lpstr>Contoh</vt:lpstr>
      <vt:lpstr>Contoh</vt:lpstr>
      <vt:lpstr>PowerPoint Presentation</vt:lpstr>
      <vt:lpstr>Sifat – sifat nilai harapan</vt:lpstr>
      <vt:lpstr>Nilai Harapan Untuk Peubah Acak Kontinu</vt:lpstr>
      <vt:lpstr>Contoh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Nilai Harapan</dc:title>
  <dc:creator>Mama Tasha Farisi</dc:creator>
  <cp:lastModifiedBy>Nafisah</cp:lastModifiedBy>
  <cp:revision>8</cp:revision>
  <dcterms:created xsi:type="dcterms:W3CDTF">2011-11-26T22:00:50Z</dcterms:created>
  <dcterms:modified xsi:type="dcterms:W3CDTF">2017-03-20T00:00:17Z</dcterms:modified>
</cp:coreProperties>
</file>